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328" r:id="rId3"/>
    <p:sldId id="419" r:id="rId4"/>
    <p:sldId id="568" r:id="rId5"/>
    <p:sldId id="275" r:id="rId6"/>
    <p:sldId id="276" r:id="rId7"/>
    <p:sldId id="424" r:id="rId8"/>
    <p:sldId id="425" r:id="rId9"/>
    <p:sldId id="277" r:id="rId10"/>
    <p:sldId id="520" r:id="rId11"/>
    <p:sldId id="461" r:id="rId12"/>
    <p:sldId id="462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  <p:sldId id="480" r:id="rId30"/>
    <p:sldId id="481" r:id="rId31"/>
    <p:sldId id="482" r:id="rId32"/>
    <p:sldId id="483" r:id="rId33"/>
    <p:sldId id="484" r:id="rId34"/>
    <p:sldId id="485" r:id="rId35"/>
    <p:sldId id="486" r:id="rId36"/>
    <p:sldId id="487" r:id="rId37"/>
    <p:sldId id="488" r:id="rId38"/>
    <p:sldId id="489" r:id="rId39"/>
    <p:sldId id="490" r:id="rId40"/>
    <p:sldId id="491" r:id="rId41"/>
    <p:sldId id="492" r:id="rId42"/>
    <p:sldId id="493" r:id="rId43"/>
    <p:sldId id="494" r:id="rId44"/>
    <p:sldId id="495" r:id="rId45"/>
    <p:sldId id="496" r:id="rId46"/>
    <p:sldId id="497" r:id="rId47"/>
    <p:sldId id="498" r:id="rId48"/>
    <p:sldId id="499" r:id="rId49"/>
    <p:sldId id="500" r:id="rId50"/>
    <p:sldId id="501" r:id="rId51"/>
    <p:sldId id="502" r:id="rId52"/>
    <p:sldId id="540" r:id="rId53"/>
    <p:sldId id="559" r:id="rId54"/>
    <p:sldId id="565" r:id="rId55"/>
    <p:sldId id="371" r:id="rId56"/>
    <p:sldId id="372" r:id="rId57"/>
    <p:sldId id="373" r:id="rId58"/>
    <p:sldId id="374" r:id="rId59"/>
    <p:sldId id="377" r:id="rId60"/>
    <p:sldId id="378" r:id="rId61"/>
    <p:sldId id="379" r:id="rId62"/>
    <p:sldId id="380" r:id="rId63"/>
    <p:sldId id="375" r:id="rId64"/>
    <p:sldId id="387" r:id="rId65"/>
    <p:sldId id="566" r:id="rId66"/>
    <p:sldId id="376" r:id="rId67"/>
    <p:sldId id="381" r:id="rId68"/>
    <p:sldId id="383" r:id="rId69"/>
    <p:sldId id="384" r:id="rId70"/>
    <p:sldId id="385" r:id="rId71"/>
    <p:sldId id="386" r:id="rId72"/>
    <p:sldId id="394" r:id="rId73"/>
    <p:sldId id="399" r:id="rId74"/>
    <p:sldId id="388" r:id="rId75"/>
    <p:sldId id="560" r:id="rId76"/>
    <p:sldId id="389" r:id="rId77"/>
    <p:sldId id="561" r:id="rId78"/>
    <p:sldId id="397" r:id="rId79"/>
    <p:sldId id="390" r:id="rId80"/>
    <p:sldId id="391" r:id="rId81"/>
    <p:sldId id="396" r:id="rId82"/>
    <p:sldId id="562" r:id="rId83"/>
    <p:sldId id="392" r:id="rId84"/>
    <p:sldId id="398" r:id="rId85"/>
    <p:sldId id="404" r:id="rId86"/>
    <p:sldId id="563" r:id="rId87"/>
    <p:sldId id="567" r:id="rId88"/>
    <p:sldId id="400" r:id="rId89"/>
    <p:sldId id="564" r:id="rId90"/>
    <p:sldId id="401" r:id="rId91"/>
    <p:sldId id="569" r:id="rId9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7"/>
            <p14:sldId id="328"/>
            <p14:sldId id="419"/>
          </p14:sldIdLst>
        </p14:section>
        <p14:section name="Recap" id="{E9E5CB6E-F8DF-8641-ADEE-DE31554B7DDB}">
          <p14:sldIdLst>
            <p14:sldId id="568"/>
            <p14:sldId id="275"/>
            <p14:sldId id="276"/>
            <p14:sldId id="424"/>
            <p14:sldId id="425"/>
            <p14:sldId id="277"/>
            <p14:sldId id="520"/>
            <p14:sldId id="461"/>
            <p14:sldId id="462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40"/>
            <p14:sldId id="559"/>
          </p14:sldIdLst>
        </p14:section>
        <p14:section name="GraphicsProgram" id="{12B50CAE-0F23-2741-9F6E-01A20A4ADFB1}">
          <p14:sldIdLst>
            <p14:sldId id="565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566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560"/>
            <p14:sldId id="389"/>
            <p14:sldId id="561"/>
            <p14:sldId id="397"/>
            <p14:sldId id="390"/>
            <p14:sldId id="391"/>
            <p14:sldId id="396"/>
            <p14:sldId id="562"/>
            <p14:sldId id="392"/>
            <p14:sldId id="398"/>
            <p14:sldId id="404"/>
            <p14:sldId id="563"/>
          </p14:sldIdLst>
        </p14:section>
        <p14:section name="Practice" id="{007AA105-4FB4-784E-823F-E3CB3CD923BE}">
          <p14:sldIdLst>
            <p14:sldId id="567"/>
            <p14:sldId id="400"/>
            <p14:sldId id="564"/>
            <p14:sldId id="401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EAB"/>
    <a:srgbClr val="0432FF"/>
    <a:srgbClr val="00FA00"/>
    <a:srgbClr val="009051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8" autoAdjust="0"/>
    <p:restoredTop sz="91815" autoAdjust="0"/>
  </p:normalViewPr>
  <p:slideViewPr>
    <p:cSldViewPr>
      <p:cViewPr>
        <p:scale>
          <a:sx n="129" d="100"/>
          <a:sy n="129" d="100"/>
        </p:scale>
        <p:origin x="30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696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67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7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47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82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39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57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55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Applies to methods</a:t>
            </a:r>
            <a:r>
              <a:rPr lang="en-US" baseline="0" dirty="0"/>
              <a:t> and control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0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0793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What if I don’t finish everything?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5406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42908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66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47602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68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72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73</a:t>
            </a:fld>
            <a:endParaRPr lang="en-US" altLang="x-none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81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9866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87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5478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add same object more than once </a:t>
            </a:r>
            <a:r>
              <a:rPr lang="mr-IN" dirty="0"/>
              <a:t>–</a:t>
            </a:r>
            <a:r>
              <a:rPr lang="en-US" dirty="0"/>
              <a:t> will just move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882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91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216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</a:rPr>
              <a:t>Type name =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8D3F65-84EB-8E4E-8FDD-1695490504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9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073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Precedence also affects the *type*</a:t>
            </a:r>
            <a:r>
              <a:rPr lang="en-US" baseline="0" dirty="0"/>
              <a:t> of the expression, since we evaluate two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75066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11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31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90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0A4ADA13-C472-8A4D-8846-0F7C6C5F60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DEEA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56" y="5555"/>
            <a:ext cx="7886700" cy="908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151923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5892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81C86B-427D-9C4C-B698-4A95AA96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151923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589212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5C19F7-0785-A142-8D06-615F7D19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oundRect">
            <a:avLst>
              <a:gd name="adj" fmla="val 111"/>
            </a:avLst>
          </a:prstGeom>
          <a:solidFill>
            <a:srgbClr val="CDEEAB"/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73988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27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339674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0000" y="133350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x was looking for love!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73860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0000" y="190500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x was looking for love!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6019800" y="2497137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267930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0184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</p:spTree>
    <p:extLst>
      <p:ext uri="{BB962C8B-B14F-4D97-AF65-F5344CB8AC3E}">
        <p14:creationId xmlns:p14="http://schemas.microsoft.com/office/powerpoint/2010/main" val="143457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62902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5" name="TextBox 14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379791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</p:spTree>
    <p:extLst>
      <p:ext uri="{BB962C8B-B14F-4D97-AF65-F5344CB8AC3E}">
        <p14:creationId xmlns:p14="http://schemas.microsoft.com/office/powerpoint/2010/main" val="259902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</p:spTree>
    <p:extLst>
      <p:ext uri="{BB962C8B-B14F-4D97-AF65-F5344CB8AC3E}">
        <p14:creationId xmlns:p14="http://schemas.microsoft.com/office/powerpoint/2010/main" val="191397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sometime we can</a:t>
            </a:r>
            <a:r>
              <a:rPr lang="mr-IN" sz="3000" dirty="0">
                <a:solidFill>
                  <a:schemeClr val="accent4"/>
                </a:solidFill>
                <a:latin typeface="Chalkboard"/>
                <a:cs typeface="Chalkboard"/>
              </a:rPr>
              <a:t>…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8753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</p:spTree>
    <p:extLst>
      <p:ext uri="{BB962C8B-B14F-4D97-AF65-F5344CB8AC3E}">
        <p14:creationId xmlns:p14="http://schemas.microsoft.com/office/powerpoint/2010/main" val="380852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7594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347645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mr-IN" sz="3600" dirty="0">
                <a:solidFill>
                  <a:schemeClr val="bg1"/>
                </a:solidFill>
              </a:rPr>
              <a:t>…</a:t>
            </a:r>
            <a:r>
              <a:rPr lang="en-US" sz="3600" dirty="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16296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3141663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Tragedy Strikes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8932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3141663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Tragedy Strikes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84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368057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37932" y="2274838"/>
            <a:ext cx="9677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You see…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when a program exits a code block,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all variables declared inside that block go away!</a:t>
            </a:r>
          </a:p>
        </p:txBody>
      </p:sp>
    </p:spTree>
    <p:extLst>
      <p:ext uri="{BB962C8B-B14F-4D97-AF65-F5344CB8AC3E}">
        <p14:creationId xmlns:p14="http://schemas.microsoft.com/office/powerpoint/2010/main" val="3555622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34311" y="1905000"/>
            <a:ext cx="7353300" cy="1905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Since y is inside the if-block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67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Day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D1BAC-6C06-C54A-A2C0-CA29699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4191000" cy="27249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710D7-FE6A-AA4F-A825-F78FCB64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168" y="1696596"/>
            <a:ext cx="222885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47335-2F87-A04A-89C7-F125A2D35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267200"/>
            <a:ext cx="3373909" cy="2198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EC349-458F-EA48-8EA2-3E6E41BC8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330" y="4203756"/>
            <a:ext cx="3657600" cy="2417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A8746-A869-D648-A0FB-D7B899973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173713"/>
            <a:ext cx="2743200" cy="19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22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34311" y="3124200"/>
            <a:ext cx="7353300" cy="6858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200" dirty="0"/>
              <a:t>…</a:t>
            </a:r>
            <a:r>
              <a:rPr lang="en-US" sz="4200" dirty="0"/>
              <a:t>it goes away here</a:t>
            </a:r>
            <a:r>
              <a:rPr lang="mr-IN" sz="4200" dirty="0"/>
              <a:t>…</a:t>
            </a:r>
            <a:r>
              <a:rPr lang="en-US" sz="4200" dirty="0"/>
              <a:t> 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242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34311" y="3657600"/>
            <a:ext cx="7353300" cy="7620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200" dirty="0"/>
              <a:t>…</a:t>
            </a:r>
            <a:r>
              <a:rPr lang="en-US" sz="4200" dirty="0"/>
              <a:t>and doesn’t exist here.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pPr algn="l"/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5953607" y="2879050"/>
            <a:ext cx="2429639" cy="23191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</p:spTree>
    <p:extLst>
      <p:ext uri="{BB962C8B-B14F-4D97-AF65-F5344CB8AC3E}">
        <p14:creationId xmlns:p14="http://schemas.microsoft.com/office/powerpoint/2010/main" val="2261574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02961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13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0719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743200" y="2743200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7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743200" y="2743200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37991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693025" y="5311775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76159" y="2939406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680325" y="4606925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 dirty="0"/>
          </a:p>
        </p:txBody>
      </p:sp>
      <p:sp>
        <p:nvSpPr>
          <p:cNvPr id="10" name="Freeform 9"/>
          <p:cNvSpPr/>
          <p:nvPr/>
        </p:nvSpPr>
        <p:spPr>
          <a:xfrm>
            <a:off x="4741521" y="2984972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52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1" name="Rounded Rectangle 11"/>
          <p:cNvSpPr>
            <a:spLocks noChangeArrowheads="1"/>
          </p:cNvSpPr>
          <p:nvPr/>
        </p:nvSpPr>
        <p:spPr bwMode="auto">
          <a:xfrm>
            <a:off x="1066800" y="2834134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305262" y="3206137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37991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693025" y="5311775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686675" y="4570412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 dirty="0"/>
          </a:p>
        </p:txBody>
      </p:sp>
      <p:sp>
        <p:nvSpPr>
          <p:cNvPr id="16" name="Freeform 15"/>
          <p:cNvSpPr/>
          <p:nvPr/>
        </p:nvSpPr>
        <p:spPr>
          <a:xfrm>
            <a:off x="5184651" y="2793231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7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37991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693025" y="5311775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686675" y="4570412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484962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sp>
        <p:nvSpPr>
          <p:cNvPr id="17" name="Freeform 16"/>
          <p:cNvSpPr/>
          <p:nvPr/>
        </p:nvSpPr>
        <p:spPr>
          <a:xfrm>
            <a:off x="3848363" y="3715795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1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1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37991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693025" y="5311775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686675" y="4570412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494112" y="6277851"/>
            <a:ext cx="66688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27FF"/>
                </a:solidFill>
                <a:latin typeface="+mj-lt"/>
              </a:rPr>
              <a:t>It goes away here </a:t>
            </a:r>
            <a:r>
              <a:rPr lang="en-US" sz="2400" dirty="0">
                <a:solidFill>
                  <a:srgbClr val="0027FF"/>
                </a:solidFill>
                <a:latin typeface="+mj-lt"/>
              </a:rPr>
              <a:t>(at the end of its code block)</a:t>
            </a:r>
          </a:p>
        </p:txBody>
      </p:sp>
      <p:sp>
        <p:nvSpPr>
          <p:cNvPr id="11" name="Freeform 10"/>
          <p:cNvSpPr/>
          <p:nvPr/>
        </p:nvSpPr>
        <p:spPr>
          <a:xfrm>
            <a:off x="879012" y="61284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2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b="1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359836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94112" y="6277851"/>
            <a:ext cx="66688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27FF"/>
                </a:solidFill>
                <a:latin typeface="+mj-lt"/>
              </a:rPr>
              <a:t>It goes away here </a:t>
            </a:r>
            <a:r>
              <a:rPr lang="en-US" sz="2400" dirty="0">
                <a:solidFill>
                  <a:srgbClr val="0027FF"/>
                </a:solidFill>
                <a:latin typeface="+mj-lt"/>
              </a:rPr>
              <a:t>(at the end of its code block)</a:t>
            </a:r>
          </a:p>
        </p:txBody>
      </p:sp>
      <p:sp>
        <p:nvSpPr>
          <p:cNvPr id="11" name="Freeform 10"/>
          <p:cNvSpPr/>
          <p:nvPr/>
        </p:nvSpPr>
        <p:spPr>
          <a:xfrm>
            <a:off x="879012" y="61284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00" y="3431166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790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83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" name="Rounded Rectangle 11"/>
          <p:cNvSpPr>
            <a:spLocks noChangeArrowheads="1"/>
          </p:cNvSpPr>
          <p:nvPr/>
        </p:nvSpPr>
        <p:spPr bwMode="auto">
          <a:xfrm>
            <a:off x="1066800" y="3810000"/>
            <a:ext cx="3997325" cy="106680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63561" y="4907589"/>
            <a:ext cx="31870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scope of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w</a:t>
            </a:r>
            <a:endParaRPr lang="en-US" sz="2400" dirty="0">
              <a:solidFill>
                <a:srgbClr val="0027FF"/>
              </a:solidFill>
              <a:latin typeface="+mj-lt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258061" y="4440694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962" y="1341438"/>
            <a:ext cx="82248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3200" dirty="0">
                <a:ea typeface="Arial" charset="0"/>
                <a:cs typeface="Arial" charset="0"/>
              </a:rPr>
              <a:t>Variables have a lifetime (called scope):</a:t>
            </a:r>
          </a:p>
          <a:p>
            <a:pPr algn="l">
              <a:defRPr/>
            </a:pPr>
            <a:endParaRPr lang="en-US" sz="3200" b="1" dirty="0">
              <a:solidFill>
                <a:srgbClr val="660066"/>
              </a:solidFill>
              <a:latin typeface="Courier"/>
              <a:cs typeface="Courier"/>
            </a:endParaRP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 algn="l"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 algn="l"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 algn="l"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some other code</a:t>
            </a:r>
          </a:p>
          <a:p>
            <a:pPr algn="l"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l"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" name="Rounded Rectangle 11"/>
          <p:cNvSpPr>
            <a:spLocks noChangeArrowheads="1"/>
          </p:cNvSpPr>
          <p:nvPr/>
        </p:nvSpPr>
        <p:spPr bwMode="auto">
          <a:xfrm>
            <a:off x="1066800" y="3810000"/>
            <a:ext cx="3997325" cy="106680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7148" y="4691512"/>
            <a:ext cx="21956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goes away here (at the end of its code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87342" y="3028657"/>
            <a:ext cx="252582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</a:t>
            </a:r>
            <a:r>
              <a:rPr lang="en-US" sz="2400">
                <a:solidFill>
                  <a:srgbClr val="0027FF"/>
                </a:solidFill>
                <a:latin typeface="+mj-lt"/>
              </a:rPr>
              <a:t>is created here</a:t>
            </a:r>
            <a:endParaRPr lang="en-US" sz="2400" dirty="0">
              <a:solidFill>
                <a:srgbClr val="0027FF"/>
              </a:solidFill>
              <a:latin typeface="+mj-lt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525701" y="3276715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60894" y="4911251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757225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The programmer fixed the bug</a:t>
            </a:r>
          </a:p>
        </p:txBody>
      </p:sp>
    </p:spTree>
    <p:extLst>
      <p:ext uri="{BB962C8B-B14F-4D97-AF65-F5344CB8AC3E}">
        <p14:creationId xmlns:p14="http://schemas.microsoft.com/office/powerpoint/2010/main" val="3948417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0000" y="133350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x was looking for love!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61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7118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0000" y="190500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x was looking for love!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61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6019800" y="2497137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</p:spTree>
    <p:extLst>
      <p:ext uri="{BB962C8B-B14F-4D97-AF65-F5344CB8AC3E}">
        <p14:creationId xmlns:p14="http://schemas.microsoft.com/office/powerpoint/2010/main" val="3788519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2559050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met y.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61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02969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33500" y="3141663"/>
            <a:ext cx="7353300" cy="59213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Since they were both “in scope”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61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lookingForLove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println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pPr algn="l"/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1144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8"/>
          <p:cNvSpPr txBox="1">
            <a:spLocks noChangeArrowheads="1"/>
          </p:cNvSpPr>
          <p:nvPr/>
        </p:nvSpPr>
        <p:spPr bwMode="auto">
          <a:xfrm>
            <a:off x="2436813" y="2278063"/>
            <a:ext cx="36464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total = 42;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Declaraion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8675" name="TextBox 18"/>
          <p:cNvSpPr txBox="1">
            <a:spLocks noChangeArrowheads="1"/>
          </p:cNvSpPr>
          <p:nvPr/>
        </p:nvSpPr>
        <p:spPr bwMode="auto">
          <a:xfrm>
            <a:off x="2436813" y="4278313"/>
            <a:ext cx="24923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 dirty="0">
                <a:solidFill>
                  <a:srgbClr val="000000"/>
                </a:solidFill>
                <a:latin typeface="Courier" charset="0"/>
                <a:cs typeface="Courier" charset="0"/>
              </a:rPr>
              <a:t>total = 4</a:t>
            </a:r>
            <a:r>
              <a:rPr lang="en-US" sz="3000" b="1" dirty="0">
                <a:solidFill>
                  <a:srgbClr val="000000"/>
                </a:solidFill>
                <a:latin typeface="Courier" charset="0"/>
                <a:cs typeface="Courier" charset="0"/>
              </a:rPr>
              <a:t>;</a:t>
            </a:r>
            <a:endParaRPr lang="en-US" sz="3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54288" y="1500188"/>
            <a:ext cx="3289300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// Declares an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int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6500" y="3744913"/>
            <a:ext cx="3671888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// Changes its value</a:t>
            </a:r>
          </a:p>
        </p:txBody>
      </p:sp>
    </p:spTree>
    <p:extLst>
      <p:ext uri="{BB962C8B-B14F-4D97-AF65-F5344CB8AC3E}">
        <p14:creationId xmlns:p14="http://schemas.microsoft.com/office/powerpoint/2010/main" val="38686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mr-IN" sz="3600" dirty="0">
                <a:solidFill>
                  <a:schemeClr val="bg1"/>
                </a:solidFill>
              </a:rPr>
              <a:t>…</a:t>
            </a:r>
            <a:r>
              <a:rPr lang="en-US" sz="3600" dirty="0">
                <a:solidFill>
                  <a:schemeClr val="bg1"/>
                </a:solidFill>
              </a:rPr>
              <a:t>they lived happily ever after.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580527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619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The </a:t>
            </a:r>
            <a:r>
              <a:rPr lang="en-US" sz="3200" b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scope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of a variable refers to the section of code where a variable can be accessed.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0027FF"/>
                </a:solidFill>
                <a:latin typeface="Arial" charset="0"/>
                <a:ea typeface="Arial" charset="0"/>
                <a:cs typeface="Arial" charset="0"/>
              </a:rPr>
              <a:t>Scope starts 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where the variable 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Scope ends 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at the termination of the code block in which the variable was declared.</a:t>
            </a: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222222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3200" dirty="0">
              <a:solidFill>
                <a:srgbClr val="222222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3200" b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code block 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is a chunk of code between { } brackets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13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US" sz="3200" i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cannot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have two variables with the same name in the </a:t>
            </a:r>
            <a:r>
              <a:rPr lang="en-US" sz="3200" i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same scope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x-none" sz="3200" dirty="0">
              <a:solidFill>
                <a:srgbClr val="222222"/>
              </a:solidFill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x-none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 x = 5;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    ...</a:t>
            </a:r>
          </a:p>
          <a:p>
            <a:pPr lvl="1">
              <a:spcBef>
                <a:spcPct val="0"/>
              </a:spcBef>
              <a:buNone/>
            </a:pP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sz="2800" b="1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int x = 2;              // ERROR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x-none" sz="2800" b="1" dirty="0">
                <a:latin typeface="Courier" charset="0"/>
                <a:ea typeface="Courier" charset="0"/>
                <a:cs typeface="Courier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3537685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99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US" sz="3200" i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have two variables with the same name in</a:t>
            </a:r>
            <a:r>
              <a:rPr lang="en-US" sz="3200" i="1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 different scopes</a:t>
            </a:r>
            <a:r>
              <a:rPr lang="en-US" sz="3200" dirty="0">
                <a:solidFill>
                  <a:srgbClr val="222222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0" indent="0">
              <a:buNone/>
            </a:pPr>
            <a:endParaRPr lang="en-US" sz="3200" dirty="0">
              <a:solidFill>
                <a:srgbClr val="222222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public</a:t>
            </a:r>
            <a:r>
              <a:rPr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void</a:t>
            </a:r>
            <a:r>
              <a:rPr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bg2"/>
                </a:solidFill>
                <a:latin typeface="Courier New" charset="0"/>
              </a:rPr>
              <a:t>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b="1" dirty="0">
                <a:latin typeface="Courier New" charset="0"/>
              </a:rPr>
              <a:t> (…)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>
                <a:latin typeface="Courier New" charset="0"/>
              </a:rPr>
              <a:t> x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   </a:t>
            </a:r>
            <a:r>
              <a:rPr lang="en-US" b="1" dirty="0" err="1">
                <a:latin typeface="Courier New" charset="0"/>
              </a:rPr>
              <a:t>println</a:t>
            </a:r>
            <a:r>
              <a:rPr lang="en-US" b="1" dirty="0"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}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b="1" dirty="0"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b="1" dirty="0">
                <a:latin typeface="Courier New" charset="0"/>
              </a:rPr>
              <a:t> x =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   </a:t>
            </a:r>
            <a:r>
              <a:rPr lang="en-US" b="1" dirty="0" err="1">
                <a:latin typeface="Courier New" charset="0"/>
              </a:rPr>
              <a:t>println</a:t>
            </a:r>
            <a:r>
              <a:rPr lang="en-US" b="1" dirty="0">
                <a:latin typeface="Courier New" charset="0"/>
              </a:rPr>
              <a:t>(x);       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2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b="1" dirty="0" err="1"/>
              <a:t>GraphicsProgram</a:t>
            </a:r>
            <a:endParaRPr lang="en-US" altLang="x-none" sz="3600" b="1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1310781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9" grpId="0" animBg="1"/>
      <p:bldP spid="30" grpId="0" animBg="1"/>
      <p:bldP spid="31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Programs</a:t>
            </a:r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>
                <a:latin typeface="Courier" charset="0"/>
                <a:ea typeface="Courier" charset="0"/>
                <a:cs typeface="Courier" charset="0"/>
              </a:rPr>
              <a:t> java.awt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     // Java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add(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"/>
          <p:cNvSpPr txBox="1">
            <a:spLocks noChangeArrowheads="1"/>
          </p:cNvSpPr>
          <p:nvPr/>
        </p:nvSpPr>
        <p:spPr bwMode="auto">
          <a:xfrm>
            <a:off x="2032000" y="1944688"/>
            <a:ext cx="50323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String str = </a:t>
            </a:r>
            <a:r>
              <a:rPr lang="en-US" sz="3000">
                <a:solidFill>
                  <a:srgbClr val="3366FF"/>
                </a:solidFill>
                <a:latin typeface="Courier" charset="0"/>
                <a:cs typeface="Courier" charset="0"/>
              </a:rPr>
              <a:t>“Hi”</a:t>
            </a:r>
            <a:r>
              <a:rPr lang="en-US" altLang="ja-JP" sz="3000">
                <a:solidFill>
                  <a:srgbClr val="010000"/>
                </a:solidFill>
                <a:latin typeface="Courier" charset="0"/>
                <a:cs typeface="Courier" charset="0"/>
              </a:rPr>
              <a:t>;</a:t>
            </a:r>
          </a:p>
          <a:p>
            <a:endParaRPr lang="en-US" sz="3000">
              <a:latin typeface="Courier" charset="0"/>
              <a:cs typeface="Courier" charset="0"/>
            </a:endParaRPr>
          </a:p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num = 5;</a:t>
            </a:r>
          </a:p>
          <a:p>
            <a:endParaRPr lang="en-US" sz="3000">
              <a:latin typeface="Courier" charset="0"/>
              <a:cs typeface="Courier" charset="0"/>
            </a:endParaRPr>
          </a:p>
          <a:p>
            <a:r>
              <a:rPr lang="en-US" sz="3000" b="1">
                <a:solidFill>
                  <a:srgbClr val="660066"/>
                </a:solidFill>
                <a:latin typeface="Courier" charset="0"/>
                <a:cs typeface="Courier" charset="0"/>
              </a:rPr>
              <a:t>double</a:t>
            </a:r>
            <a:r>
              <a:rPr lang="en-US" sz="300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sz="3000">
                <a:solidFill>
                  <a:srgbClr val="010000"/>
                </a:solidFill>
                <a:latin typeface="Courier" charset="0"/>
                <a:cs typeface="Courier" charset="0"/>
              </a:rPr>
              <a:t>fraction = 0.2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2163500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rect.setFilled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rect.setColor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Color.</a:t>
            </a:r>
            <a:r>
              <a:rPr lang="en-US" altLang="x-none" sz="2800" dirty="0" err="1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add(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b="1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319132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B7FD52-0959-9E47-A1BD-7397336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147" y="4409774"/>
            <a:ext cx="1333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57C1BF-7358-E642-8B55-B911C9C6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147" y="4409774"/>
            <a:ext cx="1333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2907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GLabel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459754"/>
            <a:ext cx="4273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combine literals or variables together into </a:t>
            </a:r>
            <a:r>
              <a:rPr lang="en-US" b="1" dirty="0"/>
              <a:t>expressions</a:t>
            </a:r>
            <a:r>
              <a:rPr lang="en-US" dirty="0"/>
              <a:t> using binary operators: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62009" y="2622180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077072" y="3278674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162228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182776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245159" y="3292832"/>
            <a:ext cx="30683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162228" y="39531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722689" y="3962562"/>
            <a:ext cx="3300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52400" y="2686634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+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52400" y="334312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–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4945282" y="2636338"/>
            <a:ext cx="35400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</p:spTree>
    <p:extLst>
      <p:ext uri="{BB962C8B-B14F-4D97-AF65-F5344CB8AC3E}">
        <p14:creationId xmlns:p14="http://schemas.microsoft.com/office/powerpoint/2010/main" val="522358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(parameters);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charset="0"/>
              </a:rPr>
              <a:t>The following operations apply to all </a:t>
            </a:r>
            <a:r>
              <a:rPr kumimoji="0" lang="en-US" altLang="en-US" sz="2600" b="1">
                <a:latin typeface="Courier New" charset="0"/>
              </a:rPr>
              <a:t>GObject</a:t>
            </a:r>
            <a:r>
              <a:rPr kumimoji="0" lang="en-US" altLang="en-US" sz="2800">
                <a:latin typeface="Times New Roman" charset="0"/>
              </a:rPr>
              <a:t>s: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/>
              <a:t>Specified as predefined </a:t>
            </a:r>
            <a:r>
              <a:rPr lang="en-US" altLang="x-none">
                <a:latin typeface="Consolas" charset="0"/>
              </a:rPr>
              <a:t>Color</a:t>
            </a:r>
            <a:r>
              <a:rPr lang="en-US" altLang="x-none"/>
              <a:t> constants: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Color.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 , where </a:t>
            </a:r>
            <a:r>
              <a:rPr lang="en-US" altLang="x-none" b="1" i="1">
                <a:latin typeface="Consolas" charset="0"/>
              </a:rPr>
              <a:t>NAME</a:t>
            </a:r>
            <a:r>
              <a:rPr lang="en-US" altLang="x-none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/>
              <a:t>Or create one using </a:t>
            </a:r>
            <a:r>
              <a:rPr lang="en-US" altLang="x-none" u="sng"/>
              <a:t>R</a:t>
            </a:r>
            <a:r>
              <a:rPr lang="en-US" altLang="x-none"/>
              <a:t>ed-</a:t>
            </a:r>
            <a:r>
              <a:rPr lang="en-US" altLang="x-none" u="sng"/>
              <a:t>G</a:t>
            </a:r>
            <a:r>
              <a:rPr lang="en-US" altLang="x-none"/>
              <a:t>reen-</a:t>
            </a:r>
            <a:r>
              <a:rPr lang="en-US" altLang="x-none" u="sng"/>
              <a:t>B</a:t>
            </a:r>
            <a:r>
              <a:rPr lang="en-US" altLang="x-none"/>
              <a:t>lue (RGB) values of 0-255</a:t>
            </a:r>
            <a:endParaRPr lang="en-US" altLang="x-none" sz="9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new Color(</a:t>
            </a:r>
            <a:r>
              <a:rPr lang="en-US" altLang="x-none" b="1" i="1">
                <a:latin typeface="Consolas" charset="0"/>
              </a:rPr>
              <a:t>red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green</a:t>
            </a:r>
            <a:r>
              <a:rPr lang="en-US" altLang="x-none">
                <a:latin typeface="Consolas" charset="0"/>
              </a:rPr>
              <a:t>, </a:t>
            </a:r>
            <a:r>
              <a:rPr lang="en-US" altLang="x-none" b="1" i="1">
                <a:latin typeface="Consolas" charset="0"/>
              </a:rPr>
              <a:t>blue</a:t>
            </a:r>
            <a:r>
              <a:rPr lang="en-US" altLang="x-none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rect.setColor(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C88C-3301-A645-8C5E-C7FFECAC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6FA4C62-A7F8-E242-984F-69665DAF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endParaRPr lang="en-US" sz="2400" b="0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D16FDAAE-96AD-6844-92F9-D35C6700AAA3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6AA1C63-A77E-0947-A8E3-AD84E497F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method displays a rectangle</a:t>
              </a: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2E73E0F-EB01-3C48-AFC7-7E676FE90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dirty="0">
                  <a:latin typeface="Courier New" charset="0"/>
                </a:rPr>
                <a:t>public void run() {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>
                  <a:latin typeface="Courier New" charset="0"/>
                </a:rPr>
                <a:t>Grect</a:t>
              </a:r>
              <a:r>
                <a:rPr lang="en-US" sz="1600" dirty="0">
                  <a:latin typeface="Courier New" charset="0"/>
                </a:rPr>
                <a:t> </a:t>
              </a:r>
              <a:r>
                <a:rPr lang="en-US" sz="1600" dirty="0" err="1">
                  <a:latin typeface="Courier New" charset="0"/>
                </a:rPr>
                <a:t>rect</a:t>
              </a:r>
              <a:r>
                <a:rPr lang="en-US" sz="1600" dirty="0">
                  <a:latin typeface="Courier New" charset="0"/>
                </a:rPr>
                <a:t> = new </a:t>
              </a:r>
              <a:r>
                <a:rPr lang="en-US" sz="1600" dirty="0" err="1">
                  <a:latin typeface="Courier New" charset="0"/>
                </a:rPr>
                <a:t>GRect</a:t>
              </a:r>
              <a:r>
                <a:rPr lang="en-US" sz="1600" dirty="0">
                  <a:latin typeface="Courier New" charset="0"/>
                </a:rPr>
                <a:t>(200, 200);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>
                  <a:latin typeface="Courier New" charset="0"/>
                </a:rPr>
                <a:t>rect.setFilled</a:t>
              </a:r>
              <a:r>
                <a:rPr lang="en-US" sz="1600" dirty="0">
                  <a:latin typeface="Courier New" charset="0"/>
                </a:rPr>
                <a:t>(true);</a:t>
              </a:r>
            </a:p>
            <a:p>
              <a:r>
                <a:rPr lang="en-US" sz="1600" dirty="0">
                  <a:latin typeface="Courier New" charset="0"/>
                </a:rPr>
                <a:t>   </a:t>
              </a:r>
              <a:r>
                <a:rPr lang="en-US" sz="1600" dirty="0" err="1">
                  <a:latin typeface="Courier New" charset="0"/>
                </a:rPr>
                <a:t>rect.setColor</a:t>
              </a:r>
              <a:r>
                <a:rPr lang="en-US" sz="1600" dirty="0">
                  <a:latin typeface="Courier New" charset="0"/>
                </a:rPr>
                <a:t>(</a:t>
              </a:r>
              <a:r>
                <a:rPr lang="en-US" sz="1600" dirty="0" err="1">
                  <a:latin typeface="Courier New" charset="0"/>
                </a:rPr>
                <a:t>Color.BLUE</a:t>
              </a:r>
              <a:r>
                <a:rPr lang="en-US" sz="1600" dirty="0">
                  <a:latin typeface="Courier New" charset="0"/>
                </a:rPr>
                <a:t>);</a:t>
              </a:r>
            </a:p>
            <a:p>
              <a:r>
                <a:rPr lang="en-US" sz="1600" dirty="0">
                  <a:latin typeface="Courier New" charset="0"/>
                </a:rPr>
                <a:t>   add(</a:t>
              </a:r>
              <a:r>
                <a:rPr lang="en-US" sz="1600" dirty="0" err="1">
                  <a:latin typeface="Courier New" charset="0"/>
                </a:rPr>
                <a:t>rect</a:t>
              </a:r>
              <a:r>
                <a:rPr lang="en-US" sz="1600" dirty="0">
                  <a:latin typeface="Courier New" charset="0"/>
                </a:rPr>
                <a:t>, 50, 50);</a:t>
              </a:r>
            </a:p>
            <a:p>
              <a:r>
                <a:rPr lang="en-US" sz="1600" dirty="0">
                  <a:latin typeface="Courier New" charset="0"/>
                </a:rPr>
                <a:t>}</a:t>
              </a:r>
            </a:p>
          </p:txBody>
        </p:sp>
        <p:pic>
          <p:nvPicPr>
            <p:cNvPr id="17" name="Picture 7" descr="Graphics (3">
              <a:extLst>
                <a:ext uri="{FF2B5EF4-FFF2-40B4-BE49-F238E27FC236}">
                  <a16:creationId xmlns:a16="http://schemas.microsoft.com/office/drawing/2014/main" id="{CF2E2F9C-B03D-2B49-A66F-BD52A5E5F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CED28C09-C207-7A48-A6D3-1283DA413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9B4F6433-A096-1F4B-AD65-6BDA9F253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BE1784-978D-3647-909E-A46F8C83967C}"/>
              </a:ext>
            </a:extLst>
          </p:cNvPr>
          <p:cNvSpPr/>
          <p:nvPr/>
        </p:nvSpPr>
        <p:spPr>
          <a:xfrm>
            <a:off x="2338532" y="4572000"/>
            <a:ext cx="4470256" cy="1776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23EA46-12AE-F544-9C4C-5CAD22DF65B5}"/>
              </a:ext>
            </a:extLst>
          </p:cNvPr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278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A4B1-D703-9346-A71F-F93918E2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1160A6-0F15-B84F-A068-3B055AD0F9EF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730BAA-AAE1-E24D-940D-3057EF01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dirty="0">
                  <a:latin typeface="Courier New" charset="0"/>
                </a:rPr>
                <a:t>run</a:t>
              </a:r>
              <a:r>
                <a:rPr lang="en-US" sz="2400" b="0" dirty="0"/>
                <a:t> method creates the largest oval that fits within the canvas: 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C5D76D-C357-344A-9306-ECF398485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latin typeface="Courier New" charset="0"/>
                </a:rPr>
                <a:t>public void run() {</a:t>
              </a:r>
            </a:p>
            <a:p>
              <a:r>
                <a:rPr lang="en-US" sz="1600">
                  <a:latin typeface="Courier New" charset="0"/>
                </a:rPr>
                <a:t>   GOval oval = new GOval(getWidth(), getHeight());</a:t>
              </a:r>
            </a:p>
            <a:p>
              <a:r>
                <a:rPr lang="en-US" sz="1600">
                  <a:latin typeface="Courier New" charset="0"/>
                </a:rPr>
                <a:t>   oval.setFilled(true);</a:t>
              </a:r>
            </a:p>
            <a:p>
              <a:r>
                <a:rPr lang="en-US" sz="1600">
                  <a:latin typeface="Courier New" charset="0"/>
                </a:rPr>
                <a:t>   oval.setColor(Color.GREEN);</a:t>
              </a:r>
            </a:p>
            <a:p>
              <a:r>
                <a:rPr lang="en-US" sz="1600">
                  <a:latin typeface="Courier New" charset="0"/>
                </a:rPr>
                <a:t>   add(oval, 0, 0);</a:t>
              </a:r>
            </a:p>
            <a:p>
              <a:r>
                <a:rPr lang="en-US" sz="1600">
                  <a:latin typeface="Courier New" charset="0"/>
                </a:rPr>
                <a:t>}</a:t>
              </a:r>
            </a:p>
          </p:txBody>
        </p:sp>
        <p:pic>
          <p:nvPicPr>
            <p:cNvPr id="8" name="Picture 7" descr="Graphics (3">
              <a:extLst>
                <a:ext uri="{FF2B5EF4-FFF2-40B4-BE49-F238E27FC236}">
                  <a16:creationId xmlns:a16="http://schemas.microsoft.com/office/drawing/2014/main" id="{C014C440-17F4-D24B-A227-76A4310B3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292E70EB-774D-944B-833C-585ADB98F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4C4379-726F-2D40-BA32-7FCE87388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200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br>
              <a:rPr lang="en-US" altLang="x-none"/>
            </a:br>
            <a:br>
              <a:rPr lang="en-US" altLang="x-none" sz="900"/>
            </a:b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42587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"your text here",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GLabel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"your text here"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952062"/>
            <a:ext cx="5798820" cy="26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1448651"/>
            <a:chOff x="236" y="587"/>
            <a:chExt cx="5188" cy="808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 dirty="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 err="1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970"/>
              <a:ext cx="5136" cy="425"/>
              <a:chOff x="288" y="746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754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746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931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3352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3886200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021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latin typeface="Courier New" charset="0"/>
              </a:rPr>
              <a:t>"</a:t>
            </a:r>
            <a:r>
              <a:rPr kumimoji="0" lang="en-US" altLang="en-US" sz="2400" i="1" dirty="0">
                <a:latin typeface="Times New Roman" charset="0"/>
              </a:rPr>
              <a:t>family</a:t>
            </a:r>
            <a:r>
              <a:rPr kumimoji="0" lang="en-US" altLang="en-US" sz="2400" b="1" dirty="0">
                <a:latin typeface="Courier New" charset="0"/>
              </a:rPr>
              <a:t>-</a:t>
            </a:r>
            <a:r>
              <a:rPr kumimoji="0" lang="en-US" altLang="en-US" sz="2400" i="1" dirty="0">
                <a:latin typeface="Times New Roman" charset="0"/>
              </a:rPr>
              <a:t>style</a:t>
            </a:r>
            <a:r>
              <a:rPr kumimoji="0" lang="en-US" altLang="en-US" sz="2400" b="1" dirty="0">
                <a:latin typeface="Courier New" charset="0"/>
              </a:rPr>
              <a:t>-</a:t>
            </a:r>
            <a:r>
              <a:rPr kumimoji="0" lang="en-US" altLang="en-US" sz="2400" i="1" dirty="0">
                <a:latin typeface="Times New Roman" charset="0"/>
              </a:rPr>
              <a:t>size</a:t>
            </a:r>
            <a:r>
              <a:rPr kumimoji="0" lang="en-US" altLang="en-US" sz="2400" b="1" dirty="0">
                <a:latin typeface="Courier New" charset="0"/>
              </a:rPr>
              <a:t>"</a:t>
            </a:r>
            <a:endParaRPr kumimoji="0" lang="en-US" altLang="en-US" sz="2600" b="1" dirty="0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4648200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22538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>
                <a:latin typeface="Times New Roman" charset="0"/>
              </a:rPr>
              <a:t>Graphic courtesy of Eric Roberts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35B7-A2D6-0649-9352-26BBDB24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GLabel</a:t>
            </a:r>
            <a:endParaRPr lang="en-US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8E190D4-6610-5D4A-B9E5-A79A16082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43000"/>
            <a:ext cx="82296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A variable that represents text.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48F9B-25F1-0547-8511-B3D6B0A6040B}"/>
              </a:ext>
            </a:extLst>
          </p:cNvPr>
          <p:cNvGrpSpPr>
            <a:grpSpLocks/>
          </p:cNvGrpSpPr>
          <p:nvPr/>
        </p:nvGrpSpPr>
        <p:grpSpPr bwMode="auto">
          <a:xfrm>
            <a:off x="2311400" y="4997450"/>
            <a:ext cx="4521200" cy="1606550"/>
            <a:chOff x="1424" y="3072"/>
            <a:chExt cx="2848" cy="1012"/>
          </a:xfrm>
        </p:grpSpPr>
        <p:pic>
          <p:nvPicPr>
            <p:cNvPr id="6" name="Picture 5" descr="ShortGraphicsWindow">
              <a:extLst>
                <a:ext uri="{FF2B5EF4-FFF2-40B4-BE49-F238E27FC236}">
                  <a16:creationId xmlns:a16="http://schemas.microsoft.com/office/drawing/2014/main" id="{781EBEFA-791F-AB41-8FC9-1CA17E6F0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94ACE26E-99AA-7F41-96BB-32074279F9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8" name="Text Box 7">
            <a:extLst>
              <a:ext uri="{FF2B5EF4-FFF2-40B4-BE49-F238E27FC236}">
                <a16:creationId xmlns:a16="http://schemas.microsoft.com/office/drawing/2014/main" id="{13509463-6561-954A-B0E4-C22DFC8D0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384800"/>
            <a:ext cx="2438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Helvetica" charset="0"/>
              </a:rPr>
              <a:t>hello, world</a:t>
            </a:r>
            <a:endParaRPr lang="en-US" sz="3200" b="0" dirty="0">
              <a:solidFill>
                <a:srgbClr val="FF0000"/>
              </a:solidFill>
              <a:latin typeface="Charcoal CY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24D9B-36D7-0F42-B0CB-24AFD0886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373313"/>
            <a:ext cx="8229600" cy="2387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0F435222-8F74-254A-B5AD-66223FC55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386013"/>
            <a:ext cx="8077200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>
                <a:latin typeface="Courier New" charset="0"/>
              </a:rPr>
              <a:t>public class HelloProgram extends GraphicsProgram {</a:t>
            </a:r>
          </a:p>
          <a:p>
            <a:r>
              <a:rPr lang="en-US" sz="1800">
                <a:latin typeface="Courier New" charset="0"/>
              </a:rPr>
              <a:t>   public void run()</a:t>
            </a:r>
            <a:r>
              <a:rPr lang="en-US" sz="1200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{</a:t>
            </a:r>
          </a:p>
          <a:p>
            <a:r>
              <a:rPr lang="en-US" sz="1800">
                <a:latin typeface="Courier New" charset="0"/>
              </a:rPr>
              <a:t>      GLabel label = new GLabel("hello,</a:t>
            </a:r>
            <a:r>
              <a:rPr lang="en-US">
                <a:latin typeface="Courier New" charset="0"/>
              </a:rPr>
              <a:t> </a:t>
            </a:r>
            <a:r>
              <a:rPr lang="en-US" sz="1800">
                <a:latin typeface="Courier New" charset="0"/>
              </a:rPr>
              <a:t>world", 100, 75);</a:t>
            </a:r>
          </a:p>
          <a:p>
            <a:r>
              <a:rPr lang="en-US" sz="1800">
                <a:latin typeface="Courier New" charset="0"/>
              </a:rPr>
              <a:t>      label.setFont("SansSerif-36");</a:t>
            </a:r>
          </a:p>
          <a:p>
            <a:r>
              <a:rPr lang="en-US" sz="1800">
                <a:latin typeface="Courier New" charset="0"/>
              </a:rPr>
              <a:t>      label.setColor(Color.RED);</a:t>
            </a:r>
          </a:p>
          <a:p>
            <a:r>
              <a:rPr lang="en-US" sz="1800">
                <a:latin typeface="Courier New" charset="0"/>
              </a:rPr>
              <a:t>      add(label);</a:t>
            </a:r>
          </a:p>
          <a:p>
            <a:r>
              <a:rPr lang="en-US" sz="1800">
                <a:latin typeface="Courier New" charset="0"/>
              </a:rPr>
              <a:t>   }</a:t>
            </a:r>
          </a:p>
          <a:p>
            <a:r>
              <a:rPr lang="en-US" sz="180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1152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"your filename here",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"your filename here"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5" t="23065" b="10162"/>
          <a:stretch/>
        </p:blipFill>
        <p:spPr>
          <a:xfrm>
            <a:off x="3860800" y="4982870"/>
            <a:ext cx="1422400" cy="1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r>
              <a:rPr lang="en-US" dirty="0"/>
              <a:t> Methods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82223"/>
              </p:ext>
            </p:extLst>
          </p:nvPr>
        </p:nvGraphicFramePr>
        <p:xfrm>
          <a:off x="228600" y="1901825"/>
          <a:ext cx="8686800" cy="417957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getWidth(), getHeight()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waitForClick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Suspends the program until the user clicks the mouse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0348468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pause(</a:t>
                      </a: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ms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Pauses the program for </a:t>
                      </a:r>
                      <a:r>
                        <a:rPr kumimoji="0" lang="en-US" altLang="x-none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ms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milliseconds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8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57AE-A7E7-4147-8ED7-73654E57D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62247-5290-804B-A4FF-68ECF070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03927"/>
            <a:ext cx="711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0516E-6 4.50717E-6 L -7.90516E-6 -0.35979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b="1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1835699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Car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looks (kind of) like a 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DB6B8-0631-4F4F-8EE9-5585527D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Time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3782B-36B1-164B-B1B1-4A54F74EF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0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DEEA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Lifetime of a Variable</a:t>
            </a:r>
          </a:p>
        </p:txBody>
      </p:sp>
      <p:pic>
        <p:nvPicPr>
          <p:cNvPr id="3277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500"/>
            <a:ext cx="91440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3909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Car Solution</a:t>
            </a:r>
          </a:p>
        </p:txBody>
      </p:sp>
      <p:sp>
        <p:nvSpPr>
          <p:cNvPr id="123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solidFill>
                  <a:srgbClr val="008000"/>
                </a:solidFill>
                <a:latin typeface="Consolas" charset="0"/>
              </a:rPr>
              <a:t>// When 2 shapes occupy the same pixels, the last one drawn "wins"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public class </a:t>
            </a:r>
            <a:r>
              <a:rPr lang="en-US" altLang="x-none" sz="1800" b="1" dirty="0">
                <a:latin typeface="Consolas" charset="0"/>
              </a:rPr>
              <a:t>Car</a:t>
            </a:r>
            <a:r>
              <a:rPr lang="en-US" altLang="x-none" sz="1800" dirty="0">
                <a:latin typeface="Consolas" charset="0"/>
              </a:rPr>
              <a:t> extends </a:t>
            </a:r>
            <a:r>
              <a:rPr lang="en-US" altLang="x-none" sz="1800" dirty="0" err="1">
                <a:latin typeface="Consolas" charset="0"/>
              </a:rPr>
              <a:t>GraphicsProgram</a:t>
            </a:r>
            <a:r>
              <a:rPr lang="en-US" altLang="x-none" sz="1800" dirty="0">
                <a:latin typeface="Consolas" charset="0"/>
              </a:rPr>
              <a:t>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public void </a:t>
            </a:r>
            <a:r>
              <a:rPr lang="en-US" altLang="x-none" sz="1800" b="1" dirty="0">
                <a:latin typeface="Consolas" charset="0"/>
              </a:rPr>
              <a:t>run</a:t>
            </a:r>
            <a:r>
              <a:rPr lang="en-US" altLang="x-none" sz="1800" dirty="0">
                <a:latin typeface="Consolas" charset="0"/>
              </a:rPr>
              <a:t>() {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		    </a:t>
            </a:r>
            <a:r>
              <a:rPr lang="en-US" altLang="x-none" sz="1800" dirty="0" err="1">
                <a:latin typeface="Consolas" charset="0"/>
              </a:rPr>
              <a:t>setBackground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Color.YELLOW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body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(10, 30, 100, 50);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body.setFillColor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Color.BLUE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add(body);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wheel1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(20,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wheel1.setFillColor(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add(wheel1);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 wheel2 = new </a:t>
            </a:r>
            <a:r>
              <a:rPr lang="en-US" altLang="x-none" sz="1800" dirty="0" err="1">
                <a:latin typeface="Consolas" charset="0"/>
              </a:rPr>
              <a:t>GOval</a:t>
            </a:r>
            <a:r>
              <a:rPr lang="en-US" altLang="x-none" sz="1800" dirty="0">
                <a:latin typeface="Consolas" charset="0"/>
              </a:rPr>
              <a:t>(80, 70, 20,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wheel2.setFilled(true);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wheel2.setFillColor(</a:t>
            </a:r>
            <a:r>
              <a:rPr lang="en-US" altLang="x-none" sz="1800" dirty="0" err="1">
                <a:latin typeface="Consolas" charset="0"/>
              </a:rPr>
              <a:t>Color.RED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add(wheel2);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800" dirty="0">
                <a:latin typeface="Consolas" charset="0"/>
              </a:rPr>
              <a:t>     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 windshield = new </a:t>
            </a:r>
            <a:r>
              <a:rPr lang="en-US" altLang="x-none" sz="1800" dirty="0" err="1">
                <a:latin typeface="Consolas" charset="0"/>
              </a:rPr>
              <a:t>GRect</a:t>
            </a:r>
            <a:r>
              <a:rPr lang="en-US" altLang="x-none" sz="1800" dirty="0">
                <a:latin typeface="Consolas" charset="0"/>
              </a:rPr>
              <a:t>(80, 40, 30, 20);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windshield.setFilled</a:t>
            </a:r>
            <a:r>
              <a:rPr lang="en-US" altLang="x-none" sz="1800" dirty="0">
                <a:latin typeface="Consolas" charset="0"/>
              </a:rPr>
              <a:t>(true);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</a:t>
            </a:r>
            <a:r>
              <a:rPr lang="en-US" altLang="x-none" sz="1800" dirty="0" err="1">
                <a:latin typeface="Consolas" charset="0"/>
              </a:rPr>
              <a:t>windshield.setFillColor</a:t>
            </a:r>
            <a:r>
              <a:rPr lang="en-US" altLang="x-none" sz="1800" dirty="0">
                <a:latin typeface="Consolas" charset="0"/>
              </a:rPr>
              <a:t>(</a:t>
            </a:r>
            <a:r>
              <a:rPr lang="en-US" altLang="x-none" sz="1800" dirty="0" err="1">
                <a:latin typeface="Consolas" charset="0"/>
              </a:rPr>
              <a:t>Color.CYAN</a:t>
            </a:r>
            <a:r>
              <a:rPr lang="en-US" altLang="x-none" sz="1800" dirty="0">
                <a:latin typeface="Consolas" charset="0"/>
              </a:rPr>
              <a:t>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    add(windshield);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    }   </a:t>
            </a:r>
          </a:p>
          <a:p>
            <a:pPr lvl="1">
              <a:lnSpc>
                <a:spcPct val="65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}</a:t>
            </a:r>
          </a:p>
        </p:txBody>
      </p:sp>
      <p:pic>
        <p:nvPicPr>
          <p:cNvPr id="1238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8021" name="Line 5"/>
          <p:cNvSpPr>
            <a:spLocks noChangeShapeType="1"/>
          </p:cNvSpPr>
          <p:nvPr/>
        </p:nvSpPr>
        <p:spPr bwMode="auto">
          <a:xfrm flipV="1">
            <a:off x="6705600" y="25146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2" name="Line 6"/>
          <p:cNvSpPr>
            <a:spLocks noChangeShapeType="1"/>
          </p:cNvSpPr>
          <p:nvPr/>
        </p:nvSpPr>
        <p:spPr bwMode="auto">
          <a:xfrm flipV="1">
            <a:off x="6781800" y="3048000"/>
            <a:ext cx="457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3" name="Line 7"/>
          <p:cNvSpPr>
            <a:spLocks noChangeShapeType="1"/>
          </p:cNvSpPr>
          <p:nvPr/>
        </p:nvSpPr>
        <p:spPr bwMode="auto">
          <a:xfrm flipV="1">
            <a:off x="6781800" y="30480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8024" name="Line 8"/>
          <p:cNvSpPr>
            <a:spLocks noChangeShapeType="1"/>
          </p:cNvSpPr>
          <p:nvPr/>
        </p:nvSpPr>
        <p:spPr bwMode="auto">
          <a:xfrm flipV="1">
            <a:off x="7315200" y="2667000"/>
            <a:ext cx="762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75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Day 3 Overview</a:t>
            </a:r>
          </a:p>
          <a:p>
            <a:pPr eaLnBrk="1" hangingPunct="1">
              <a:defRPr/>
            </a:pPr>
            <a:r>
              <a:rPr lang="en-US" altLang="x-none" sz="3600" dirty="0"/>
              <a:t>Recap: Introduction to Java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4899038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15738</TotalTime>
  <Words>2845</Words>
  <Application>Microsoft Macintosh PowerPoint</Application>
  <PresentationFormat>On-screen Show (4:3)</PresentationFormat>
  <Paragraphs>776</Paragraphs>
  <Slides>91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Andale Mono</vt:lpstr>
      <vt:lpstr>Arial</vt:lpstr>
      <vt:lpstr>Calibri</vt:lpstr>
      <vt:lpstr>Century Gothic</vt:lpstr>
      <vt:lpstr>Chalkboard</vt:lpstr>
      <vt:lpstr>Charcoal CY</vt:lpstr>
      <vt:lpstr>Consolas</vt:lpstr>
      <vt:lpstr>Courier</vt:lpstr>
      <vt:lpstr>Courier New</vt:lpstr>
      <vt:lpstr>Helvetica</vt:lpstr>
      <vt:lpstr>Tahoma</vt:lpstr>
      <vt:lpstr>Times</vt:lpstr>
      <vt:lpstr>Times New Roman</vt:lpstr>
      <vt:lpstr>Verdana</vt:lpstr>
      <vt:lpstr>Default Design</vt:lpstr>
      <vt:lpstr>PowerPoint Presentation</vt:lpstr>
      <vt:lpstr>Plan For Today</vt:lpstr>
      <vt:lpstr>Day 3</vt:lpstr>
      <vt:lpstr>Plan For Today</vt:lpstr>
      <vt:lpstr>PowerPoint Presentation</vt:lpstr>
      <vt:lpstr>PowerPoint Presentation</vt:lpstr>
      <vt:lpstr>Expressions</vt:lpstr>
      <vt:lpstr>Precedence</vt:lpstr>
      <vt:lpstr>PowerPoint Presentation</vt:lpstr>
      <vt:lpstr>PowerPoint Presentation</vt:lpstr>
      <vt:lpstr>PowerPoint Presentation</vt:lpstr>
      <vt:lpstr>…x was looking for love!</vt:lpstr>
      <vt:lpstr>…x was looking for love!</vt:lpstr>
      <vt:lpstr>And met y.</vt:lpstr>
      <vt:lpstr>And met y.</vt:lpstr>
      <vt:lpstr>PowerPoint Presentation</vt:lpstr>
      <vt:lpstr>And met y.</vt:lpstr>
      <vt:lpstr>And met y.</vt:lpstr>
      <vt:lpstr>And met y.</vt:lpstr>
      <vt:lpstr>And met y.</vt:lpstr>
      <vt:lpstr>And met y.</vt:lpstr>
      <vt:lpstr>And met y.</vt:lpstr>
      <vt:lpstr>PowerPoint Presentation</vt:lpstr>
      <vt:lpstr>PowerPoint Presentation</vt:lpstr>
      <vt:lpstr>Tragedy Strikes</vt:lpstr>
      <vt:lpstr>Tragedy Strikes</vt:lpstr>
      <vt:lpstr>PowerPoint Presentation</vt:lpstr>
      <vt:lpstr>PowerPoint Presentation</vt:lpstr>
      <vt:lpstr>Since y is inside the if-block…</vt:lpstr>
      <vt:lpstr>…it goes away here… </vt:lpstr>
      <vt:lpstr>…and doesn’t exist here.</vt:lpstr>
      <vt:lpstr>PowerPoint Presentation</vt:lpstr>
      <vt:lpstr>PowerPoint Presentation</vt:lpstr>
      <vt:lpstr>Variable Scope</vt:lpstr>
      <vt:lpstr>Variable Scope</vt:lpstr>
      <vt:lpstr>Variable Scope</vt:lpstr>
      <vt:lpstr>Variable Scope</vt:lpstr>
      <vt:lpstr>Variable Scope</vt:lpstr>
      <vt:lpstr>Variable Scope</vt:lpstr>
      <vt:lpstr>Variable Scope</vt:lpstr>
      <vt:lpstr>PowerPoint Presentation</vt:lpstr>
      <vt:lpstr>Variable Scope</vt:lpstr>
      <vt:lpstr>Variable Scope</vt:lpstr>
      <vt:lpstr>PowerPoint Presentation</vt:lpstr>
      <vt:lpstr>PowerPoint Presentation</vt:lpstr>
      <vt:lpstr>…x was looking for love!</vt:lpstr>
      <vt:lpstr>…x was looking for love!</vt:lpstr>
      <vt:lpstr>And met y.</vt:lpstr>
      <vt:lpstr>Since they were both “in scope”…</vt:lpstr>
      <vt:lpstr>PowerPoint Presentation</vt:lpstr>
      <vt:lpstr>Variable Scope</vt:lpstr>
      <vt:lpstr>Variable Scope</vt:lpstr>
      <vt:lpstr>Variable Scope</vt:lpstr>
      <vt:lpstr>Plan For Today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GRect</vt:lpstr>
      <vt:lpstr>GOval</vt:lpstr>
      <vt:lpstr>GOval</vt:lpstr>
      <vt:lpstr>GRect and GOval</vt:lpstr>
      <vt:lpstr>GLine</vt:lpstr>
      <vt:lpstr>GLabel</vt:lpstr>
      <vt:lpstr>GLabel Methods</vt:lpstr>
      <vt:lpstr>GLabel</vt:lpstr>
      <vt:lpstr>GImage</vt:lpstr>
      <vt:lpstr>GImage Methods</vt:lpstr>
      <vt:lpstr>GraphicsProgram Methods</vt:lpstr>
      <vt:lpstr>Reference Sheet</vt:lpstr>
      <vt:lpstr>Plan For Today</vt:lpstr>
      <vt:lpstr>Practice: Car</vt:lpstr>
      <vt:lpstr>Programming Time</vt:lpstr>
      <vt:lpstr>Car Solution</vt:lpstr>
      <vt:lpstr>Plan For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Nick Troccoli</cp:lastModifiedBy>
  <cp:revision>887</cp:revision>
  <cp:lastPrinted>2017-07-13T18:23:03Z</cp:lastPrinted>
  <dcterms:created xsi:type="dcterms:W3CDTF">2008-06-28T20:57:21Z</dcterms:created>
  <dcterms:modified xsi:type="dcterms:W3CDTF">2019-07-11T08:39:29Z</dcterms:modified>
</cp:coreProperties>
</file>